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90" autoAdjust="0"/>
  </p:normalViewPr>
  <p:slideViewPr>
    <p:cSldViewPr snapToGrid="0">
      <p:cViewPr varScale="1">
        <p:scale>
          <a:sx n="72" d="100"/>
          <a:sy n="72" d="100"/>
        </p:scale>
        <p:origin x="3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2BCCE-FABB-40D0-B62C-CAD695CA62D0}" type="datetimeFigureOut">
              <a:rPr lang="hu-HU" smtClean="0"/>
              <a:t>2017. 10. 07.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F5C0E-6635-45D0-94E9-45AB53E491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85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1695-24D6-4EB9-B608-78B4F104BA2E}" type="datetime1">
              <a:rPr lang="hu-HU" smtClean="0"/>
              <a:t>2017. 10. 07.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848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5E6E-9701-4CA9-9592-A53D0F8EDC85}" type="datetime1">
              <a:rPr lang="hu-HU" smtClean="0"/>
              <a:t>2017. 10. 07.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532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8BF1-2270-4EC8-BA0E-DC6AD4017D0D}" type="datetime1">
              <a:rPr lang="hu-HU" smtClean="0"/>
              <a:t>2017. 10. 07.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048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B882-89A5-4ED9-BC0E-D4E028146FD3}" type="datetime1">
              <a:rPr lang="hu-HU" smtClean="0"/>
              <a:t>2017. 10. 07.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333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E8A9-8995-43F6-B44E-992D0DA91DBF}" type="datetime1">
              <a:rPr lang="hu-HU" smtClean="0"/>
              <a:t>2017. 10. 07.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685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F54F-292B-4070-843C-1AA1DF116F8B}" type="datetime1">
              <a:rPr lang="hu-HU" smtClean="0"/>
              <a:t>2017. 10. 07.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793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F6B5-BE91-46B3-8350-B6A7BC045A70}" type="datetime1">
              <a:rPr lang="hu-HU" smtClean="0"/>
              <a:t>2017. 10. 07.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385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4974-CB70-43C7-B818-8D7E4FB10DF0}" type="datetime1">
              <a:rPr lang="hu-HU" smtClean="0"/>
              <a:t>2017. 10. 07.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12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A09B-5553-4614-970B-1D003D200976}" type="datetime1">
              <a:rPr lang="hu-HU" smtClean="0"/>
              <a:t>2017. 10. 07.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704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B053-F010-4ED0-8784-DE66F09C1E69}" type="datetime1">
              <a:rPr lang="hu-HU" smtClean="0"/>
              <a:t>2017. 10. 07.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96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A1B0-CBB2-476B-8D0F-154FB1F2A740}" type="datetime1">
              <a:rPr lang="hu-HU" smtClean="0"/>
              <a:t>2017. 10. 07.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705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3F78C-DBEB-43EA-9675-1E00B9D44EA9}" type="datetime1">
              <a:rPr lang="hu-HU" smtClean="0"/>
              <a:t>2017. 10. 07.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937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15913"/>
            <a:ext cx="9144000" cy="14239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Modern imaging techniques in biology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28650" y="3067585"/>
            <a:ext cx="4654550" cy="1655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physical background of medical </a:t>
            </a:r>
            <a:r>
              <a:rPr lang="en-US" dirty="0" err="1" smtClean="0">
                <a:solidFill>
                  <a:srgbClr val="FF0000"/>
                </a:solidFill>
              </a:rPr>
              <a:t>tomographies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hu-HU" dirty="0" err="1" smtClean="0"/>
              <a:t>Lecture</a:t>
            </a:r>
            <a:r>
              <a:rPr lang="hu-HU" dirty="0" smtClean="0"/>
              <a:t> </a:t>
            </a:r>
            <a:r>
              <a:rPr lang="hu-HU" dirty="0" smtClean="0"/>
              <a:t>5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</a:t>
            </a:fld>
            <a:endParaRPr lang="hu-HU"/>
          </a:p>
        </p:txBody>
      </p:sp>
      <p:pic>
        <p:nvPicPr>
          <p:cNvPr id="2050" name="Picture 2" descr="Képtalálat a következőre: „mri agy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44" y="2153713"/>
            <a:ext cx="3950767" cy="395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6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/>
          <a:lstStyle/>
          <a:p>
            <a:pPr algn="ctr"/>
            <a:r>
              <a:rPr lang="hu-HU" dirty="0" err="1" smtClean="0"/>
              <a:t>Planar</a:t>
            </a:r>
            <a:r>
              <a:rPr lang="hu-HU" dirty="0" smtClean="0"/>
              <a:t> </a:t>
            </a:r>
            <a:r>
              <a:rPr lang="hu-HU" dirty="0" err="1" smtClean="0"/>
              <a:t>scanning</a:t>
            </a:r>
            <a:r>
              <a:rPr lang="hu-HU" dirty="0" smtClean="0"/>
              <a:t> is </a:t>
            </a:r>
            <a:r>
              <a:rPr lang="hu-HU" dirty="0" err="1" smtClean="0"/>
              <a:t>faster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07573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 smtClean="0"/>
              <a:t>In </a:t>
            </a:r>
            <a:r>
              <a:rPr lang="hu-HU" dirty="0" err="1" smtClean="0"/>
              <a:t>spite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good</a:t>
            </a:r>
            <a:r>
              <a:rPr lang="hu-HU" dirty="0" smtClean="0"/>
              <a:t> </a:t>
            </a:r>
            <a:r>
              <a:rPr lang="hu-HU" dirty="0" err="1" smtClean="0"/>
              <a:t>signal-to-noise</a:t>
            </a:r>
            <a:r>
              <a:rPr lang="hu-HU" dirty="0" smtClean="0"/>
              <a:t> ratio </a:t>
            </a:r>
            <a:r>
              <a:rPr lang="hu-HU" dirty="0" err="1" smtClean="0"/>
              <a:t>scanning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volume</a:t>
            </a:r>
            <a:r>
              <a:rPr lang="hu-HU" dirty="0" smtClean="0"/>
              <a:t> is </a:t>
            </a:r>
            <a:r>
              <a:rPr lang="hu-HU" dirty="0" err="1" smtClean="0"/>
              <a:t>usually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adventageous</a:t>
            </a:r>
            <a:r>
              <a:rPr lang="hu-HU" dirty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b="1" dirty="0" smtClean="0"/>
              <a:t>T</a:t>
            </a:r>
            <a:r>
              <a:rPr lang="hu-HU" b="1" baseline="-25000" dirty="0" smtClean="0"/>
              <a:t>1</a:t>
            </a:r>
            <a:r>
              <a:rPr lang="hu-HU" b="1" dirty="0" smtClean="0"/>
              <a:t> and T</a:t>
            </a:r>
            <a:r>
              <a:rPr lang="hu-HU" b="1" baseline="-25000" dirty="0" smtClean="0"/>
              <a:t>2</a:t>
            </a:r>
            <a:r>
              <a:rPr lang="hu-HU" b="1" dirty="0" smtClean="0"/>
              <a:t> </a:t>
            </a:r>
            <a:r>
              <a:rPr lang="hu-HU" b="1" dirty="0" err="1" smtClean="0"/>
              <a:t>relaxation</a:t>
            </a:r>
            <a:r>
              <a:rPr lang="hu-HU" b="1" dirty="0" smtClean="0"/>
              <a:t> </a:t>
            </a:r>
            <a:r>
              <a:rPr lang="hu-HU" b="1" dirty="0" err="1" smtClean="0"/>
              <a:t>times</a:t>
            </a:r>
            <a:r>
              <a:rPr lang="hu-HU" b="1" dirty="0" smtClean="0"/>
              <a:t> limit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repatition</a:t>
            </a:r>
            <a:r>
              <a:rPr lang="hu-HU" b="1" dirty="0" smtClean="0"/>
              <a:t> </a:t>
            </a:r>
            <a:r>
              <a:rPr lang="hu-HU" b="1" dirty="0" err="1" smtClean="0"/>
              <a:t>rate</a:t>
            </a:r>
            <a:r>
              <a:rPr lang="hu-HU" b="1" dirty="0" smtClean="0"/>
              <a:t> </a:t>
            </a:r>
            <a:r>
              <a:rPr lang="hu-HU" dirty="0" smtClean="0"/>
              <a:t>of </a:t>
            </a:r>
            <a:r>
              <a:rPr lang="hu-HU" dirty="0" err="1" smtClean="0"/>
              <a:t>measurements</a:t>
            </a:r>
            <a:r>
              <a:rPr lang="hu-HU" dirty="0" smtClean="0"/>
              <a:t> (</a:t>
            </a:r>
            <a:r>
              <a:rPr lang="hu-HU" dirty="0" err="1" smtClean="0"/>
              <a:t>excitations</a:t>
            </a:r>
            <a:r>
              <a:rPr lang="hu-HU" dirty="0" smtClean="0"/>
              <a:t>).</a:t>
            </a:r>
          </a:p>
          <a:p>
            <a:pPr marL="0" indent="0" algn="just">
              <a:buNone/>
            </a:pPr>
            <a:r>
              <a:rPr lang="hu-HU" dirty="0" err="1" smtClean="0"/>
              <a:t>Typically</a:t>
            </a:r>
            <a:r>
              <a:rPr lang="hu-HU" dirty="0" smtClean="0"/>
              <a:t> </a:t>
            </a:r>
            <a:r>
              <a:rPr lang="hu-HU" dirty="0" err="1"/>
              <a:t>w</a:t>
            </a:r>
            <a:r>
              <a:rPr lang="hu-HU" dirty="0" err="1" smtClean="0"/>
              <a:t>ithin</a:t>
            </a:r>
            <a:r>
              <a:rPr lang="hu-HU" dirty="0" smtClean="0"/>
              <a:t> T</a:t>
            </a:r>
            <a:r>
              <a:rPr lang="hu-HU" baseline="-25000" dirty="0" smtClean="0"/>
              <a:t>2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N </a:t>
            </a:r>
            <a:r>
              <a:rPr lang="hu-HU" dirty="0" err="1" smtClean="0"/>
              <a:t>measuring</a:t>
            </a:r>
            <a:r>
              <a:rPr lang="hu-HU" dirty="0" smtClean="0"/>
              <a:t> </a:t>
            </a:r>
            <a:r>
              <a:rPr lang="hu-HU" dirty="0" err="1" smtClean="0"/>
              <a:t>points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scanned</a:t>
            </a:r>
            <a:r>
              <a:rPr lang="hu-HU" dirty="0" smtClean="0"/>
              <a:t>. We </a:t>
            </a:r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wait</a:t>
            </a:r>
            <a:r>
              <a:rPr lang="hu-HU" dirty="0" smtClean="0"/>
              <a:t> ~T</a:t>
            </a:r>
            <a:r>
              <a:rPr lang="hu-HU" baseline="-25000" dirty="0" smtClean="0"/>
              <a:t>1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excitations</a:t>
            </a:r>
            <a:r>
              <a:rPr lang="hu-HU" dirty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let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spins</a:t>
            </a:r>
            <a:r>
              <a:rPr lang="hu-HU" dirty="0" smtClean="0"/>
              <a:t> </a:t>
            </a:r>
            <a:r>
              <a:rPr lang="hu-HU" dirty="0" err="1" smtClean="0"/>
              <a:t>relax</a:t>
            </a:r>
            <a:r>
              <a:rPr lang="hu-HU" dirty="0" smtClean="0"/>
              <a:t>. It </a:t>
            </a:r>
            <a:r>
              <a:rPr lang="hu-HU" dirty="0" err="1" smtClean="0"/>
              <a:t>results</a:t>
            </a:r>
            <a:r>
              <a:rPr lang="hu-HU" dirty="0" smtClean="0"/>
              <a:t> in </a:t>
            </a:r>
            <a:r>
              <a:rPr lang="hu-HU" b="1" i="1" dirty="0" smtClean="0"/>
              <a:t>N</a:t>
            </a:r>
            <a:r>
              <a:rPr lang="hu-HU" b="1" i="1" baseline="30000" dirty="0" smtClean="0"/>
              <a:t>2</a:t>
            </a:r>
            <a:r>
              <a:rPr lang="hu-HU" b="1" i="1" dirty="0" smtClean="0"/>
              <a:t>T</a:t>
            </a:r>
            <a:r>
              <a:rPr lang="hu-HU" b="1" i="1" baseline="-25000" dirty="0" smtClean="0"/>
              <a:t>1</a:t>
            </a:r>
            <a:r>
              <a:rPr lang="hu-HU" i="1" baseline="-25000" dirty="0" smtClean="0"/>
              <a:t> </a:t>
            </a:r>
            <a:r>
              <a:rPr lang="hu-HU" dirty="0" err="1" smtClean="0"/>
              <a:t>total</a:t>
            </a:r>
            <a:r>
              <a:rPr lang="hu-HU" dirty="0" smtClean="0"/>
              <a:t> </a:t>
            </a:r>
            <a:r>
              <a:rPr lang="hu-HU" dirty="0" err="1" smtClean="0"/>
              <a:t>measurement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/>
              <a:t> </a:t>
            </a:r>
            <a:r>
              <a:rPr lang="hu-HU" dirty="0" err="1" smtClean="0"/>
              <a:t>when</a:t>
            </a:r>
            <a:r>
              <a:rPr lang="hu-HU" dirty="0" smtClean="0"/>
              <a:t> </a:t>
            </a:r>
            <a:r>
              <a:rPr lang="hu-HU" b="1" dirty="0" err="1" smtClean="0"/>
              <a:t>scanning</a:t>
            </a:r>
            <a:r>
              <a:rPr lang="hu-HU" b="1" dirty="0" smtClean="0"/>
              <a:t> </a:t>
            </a:r>
            <a:r>
              <a:rPr lang="hu-HU" b="1" dirty="0" err="1" smtClean="0"/>
              <a:t>by</a:t>
            </a:r>
            <a:r>
              <a:rPr lang="hu-HU" b="1" dirty="0" smtClean="0"/>
              <a:t> </a:t>
            </a:r>
            <a:r>
              <a:rPr lang="hu-HU" b="1" dirty="0" err="1" smtClean="0"/>
              <a:t>volume</a:t>
            </a:r>
            <a:r>
              <a:rPr lang="hu-HU" dirty="0" smtClean="0"/>
              <a:t>. </a:t>
            </a:r>
          </a:p>
          <a:p>
            <a:pPr marL="0" indent="0" algn="just">
              <a:buNone/>
            </a:pP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b="1" dirty="0" err="1" smtClean="0"/>
              <a:t>planar</a:t>
            </a:r>
            <a:r>
              <a:rPr lang="hu-HU" b="1" dirty="0" smtClean="0"/>
              <a:t> </a:t>
            </a:r>
            <a:r>
              <a:rPr lang="hu-HU" b="1" dirty="0" err="1" smtClean="0"/>
              <a:t>scaning</a:t>
            </a:r>
            <a:r>
              <a:rPr lang="hu-HU" b="1" dirty="0" smtClean="0"/>
              <a:t> </a:t>
            </a:r>
            <a:r>
              <a:rPr lang="hu-HU" b="1" i="1" dirty="0" smtClean="0"/>
              <a:t>NT</a:t>
            </a:r>
            <a:r>
              <a:rPr lang="hu-HU" b="1" i="1" baseline="-25000" dirty="0" smtClean="0"/>
              <a:t>1</a:t>
            </a:r>
            <a:r>
              <a:rPr lang="hu-HU" i="1" baseline="-25000" dirty="0" smtClean="0"/>
              <a:t> </a:t>
            </a:r>
            <a:r>
              <a:rPr lang="hu-HU" dirty="0" smtClean="0"/>
              <a:t>is </a:t>
            </a:r>
            <a:r>
              <a:rPr lang="hu-HU" dirty="0" err="1" smtClean="0"/>
              <a:t>enough</a:t>
            </a:r>
            <a:r>
              <a:rPr lang="hu-HU" dirty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whole</a:t>
            </a:r>
            <a:r>
              <a:rPr lang="hu-HU" dirty="0" smtClean="0"/>
              <a:t>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 smtClean="0"/>
              <a:t>because</a:t>
            </a:r>
            <a:r>
              <a:rPr lang="hu-HU" dirty="0" smtClean="0"/>
              <a:t> </a:t>
            </a:r>
            <a:r>
              <a:rPr lang="hu-HU" dirty="0" err="1" smtClean="0"/>
              <a:t>further</a:t>
            </a:r>
            <a:r>
              <a:rPr lang="hu-HU" dirty="0" smtClean="0"/>
              <a:t> </a:t>
            </a:r>
            <a:r>
              <a:rPr lang="hu-HU" dirty="0" err="1" smtClean="0"/>
              <a:t>slices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measured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relaxation</a:t>
            </a:r>
            <a:r>
              <a:rPr lang="hu-HU" dirty="0" smtClean="0"/>
              <a:t> </a:t>
            </a:r>
            <a:r>
              <a:rPr lang="hu-HU" dirty="0" err="1" smtClean="0"/>
              <a:t>pauses</a:t>
            </a:r>
            <a:r>
              <a:rPr lang="hu-HU" dirty="0" smtClean="0"/>
              <a:t>.</a:t>
            </a:r>
            <a:endParaRPr lang="hu-HU" dirty="0"/>
          </a:p>
          <a:p>
            <a:pPr marL="0" indent="0" algn="just">
              <a:buNone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0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81480" y="2083477"/>
            <a:ext cx="2778607" cy="289934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2400" b="1" dirty="0" err="1" smtClean="0">
                <a:solidFill>
                  <a:srgbClr val="FF0000"/>
                </a:solidFill>
              </a:rPr>
              <a:t>Remark</a:t>
            </a:r>
            <a:endParaRPr lang="hu-HU" sz="24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hu-HU" sz="2400" b="1" dirty="0" err="1" smtClean="0"/>
              <a:t>Surface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coils</a:t>
            </a:r>
            <a:r>
              <a:rPr lang="hu-HU" sz="2400" b="1" dirty="0" smtClean="0"/>
              <a:t> </a:t>
            </a:r>
            <a:r>
              <a:rPr lang="hu-HU" sz="2400" dirty="0" err="1" smtClean="0"/>
              <a:t>can</a:t>
            </a:r>
            <a:r>
              <a:rPr lang="hu-HU" sz="2400" dirty="0" smtClean="0"/>
              <a:t> </a:t>
            </a:r>
            <a:r>
              <a:rPr lang="hu-HU" sz="2400" dirty="0" err="1" smtClean="0"/>
              <a:t>also</a:t>
            </a:r>
            <a:r>
              <a:rPr lang="hu-HU" sz="2400" dirty="0" smtClean="0"/>
              <a:t> be </a:t>
            </a:r>
            <a:r>
              <a:rPr lang="hu-HU" sz="2400" dirty="0" err="1" smtClean="0"/>
              <a:t>applied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receive</a:t>
            </a:r>
            <a:r>
              <a:rPr lang="hu-HU" sz="2400" dirty="0" smtClean="0"/>
              <a:t> RF </a:t>
            </a:r>
            <a:r>
              <a:rPr lang="hu-HU" sz="2400" dirty="0" err="1" smtClean="0"/>
              <a:t>signal</a:t>
            </a:r>
            <a:r>
              <a:rPr lang="hu-HU" sz="2400" dirty="0" smtClean="0"/>
              <a:t> </a:t>
            </a:r>
            <a:r>
              <a:rPr lang="hu-HU" sz="2400" dirty="0" err="1" smtClean="0"/>
              <a:t>only</a:t>
            </a:r>
            <a:r>
              <a:rPr lang="hu-HU" sz="2400" dirty="0" smtClean="0"/>
              <a:t> </a:t>
            </a:r>
            <a:r>
              <a:rPr lang="hu-HU" sz="2400" dirty="0" err="1" smtClean="0"/>
              <a:t>from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subregion</a:t>
            </a:r>
            <a:r>
              <a:rPr lang="hu-HU" sz="2400" dirty="0" smtClean="0"/>
              <a:t> of interest. </a:t>
            </a:r>
            <a:r>
              <a:rPr lang="hu-HU" sz="2400" dirty="0" err="1" smtClean="0"/>
              <a:t>Advantage</a:t>
            </a:r>
            <a:r>
              <a:rPr lang="hu-HU" sz="2400" dirty="0" smtClean="0"/>
              <a:t>: </a:t>
            </a:r>
            <a:r>
              <a:rPr lang="hu-HU" sz="2400" dirty="0" err="1" smtClean="0"/>
              <a:t>increased</a:t>
            </a:r>
            <a:r>
              <a:rPr lang="hu-HU" sz="2400" dirty="0" smtClean="0"/>
              <a:t> </a:t>
            </a:r>
            <a:r>
              <a:rPr lang="hu-HU" sz="2400" dirty="0" err="1" smtClean="0"/>
              <a:t>signal-to-noise</a:t>
            </a:r>
            <a:r>
              <a:rPr lang="hu-HU" sz="2400" dirty="0" smtClean="0"/>
              <a:t> ratio. </a:t>
            </a:r>
            <a:endParaRPr lang="hu-HU" sz="24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11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00" y="473238"/>
            <a:ext cx="8933209" cy="572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1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33213"/>
            <a:ext cx="10515600" cy="997364"/>
          </a:xfrm>
        </p:spPr>
        <p:txBody>
          <a:bodyPr/>
          <a:lstStyle/>
          <a:p>
            <a:pPr algn="ctr"/>
            <a:r>
              <a:rPr lang="hu-HU" dirty="0" smtClean="0"/>
              <a:t>90° </a:t>
            </a:r>
            <a:r>
              <a:rPr lang="hu-HU" dirty="0" err="1" smtClean="0"/>
              <a:t>pulse</a:t>
            </a:r>
            <a:r>
              <a:rPr lang="hu-HU" dirty="0" smtClean="0"/>
              <a:t> </a:t>
            </a:r>
            <a:r>
              <a:rPr lang="hu-HU" dirty="0" err="1" smtClean="0"/>
              <a:t>selective</a:t>
            </a:r>
            <a:r>
              <a:rPr lang="hu-HU" dirty="0" smtClean="0"/>
              <a:t> </a:t>
            </a:r>
            <a:r>
              <a:rPr lang="hu-HU" dirty="0" err="1" smtClean="0"/>
              <a:t>excitation</a:t>
            </a:r>
            <a:r>
              <a:rPr lang="hu-HU" dirty="0" smtClean="0"/>
              <a:t> of a </a:t>
            </a:r>
            <a:r>
              <a:rPr lang="hu-HU" dirty="0" err="1" smtClean="0"/>
              <a:t>slice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12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037" y="1130577"/>
            <a:ext cx="8873926" cy="50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10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5313" y="199473"/>
            <a:ext cx="10515600" cy="860701"/>
          </a:xfrm>
        </p:spPr>
        <p:txBody>
          <a:bodyPr/>
          <a:lstStyle/>
          <a:p>
            <a:pPr algn="ctr"/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excite</a:t>
            </a:r>
            <a:r>
              <a:rPr lang="hu-HU" dirty="0" smtClean="0"/>
              <a:t> a </a:t>
            </a:r>
            <a:r>
              <a:rPr lang="hu-HU" dirty="0" err="1" smtClean="0"/>
              <a:t>slice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finite</a:t>
            </a:r>
            <a:r>
              <a:rPr lang="hu-HU" dirty="0" smtClean="0"/>
              <a:t> </a:t>
            </a:r>
            <a:r>
              <a:rPr lang="hu-HU" dirty="0" err="1" smtClean="0"/>
              <a:t>thickness</a:t>
            </a:r>
            <a:r>
              <a:rPr lang="hu-HU" dirty="0" smtClean="0"/>
              <a:t>?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99322"/>
                <a:ext cx="10515600" cy="4977641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dirty="0" smtClean="0"/>
                  <a:t>Equation of </a:t>
                </a:r>
                <a:r>
                  <a:rPr lang="hu-HU" dirty="0" err="1" smtClean="0"/>
                  <a:t>motion</a:t>
                </a:r>
                <a:r>
                  <a:rPr lang="hu-HU" dirty="0" smtClean="0"/>
                  <a:t> of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spins</a:t>
                </a:r>
                <a:r>
                  <a:rPr lang="hu-HU" dirty="0" smtClean="0"/>
                  <a:t> in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b="1" dirty="0" err="1" smtClean="0"/>
                  <a:t>frame</a:t>
                </a:r>
                <a:r>
                  <a:rPr lang="hu-HU" b="1" dirty="0" smtClean="0"/>
                  <a:t> </a:t>
                </a:r>
                <a:r>
                  <a:rPr lang="hu-HU" b="1" dirty="0" err="1" smtClean="0"/>
                  <a:t>rotating</a:t>
                </a:r>
                <a:r>
                  <a:rPr lang="hu-HU" b="1" dirty="0" smtClean="0"/>
                  <a:t> </a:t>
                </a:r>
                <a:r>
                  <a:rPr lang="hu-HU" b="1" dirty="0" err="1" smtClean="0"/>
                  <a:t>with</a:t>
                </a:r>
                <a:r>
                  <a:rPr lang="hu-HU" b="1" dirty="0" smtClean="0"/>
                  <a:t>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hu-HU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hu-HU" b="1" dirty="0" smtClean="0"/>
                  <a:t> </a:t>
                </a:r>
                <a:r>
                  <a:rPr lang="hu-HU" dirty="0" smtClean="0"/>
                  <a:t>:</a:t>
                </a:r>
                <a:endParaRPr lang="hu-HU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hu-HU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hu-HU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hu-HU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-250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dirty="0" err="1" smtClean="0"/>
                  <a:t>For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small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angles</a:t>
                </a:r>
                <a:r>
                  <a:rPr lang="hu-HU" dirty="0" smtClean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hu-HU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hu-HU" dirty="0" smtClean="0"/>
                  <a:t>) of </a:t>
                </a:r>
                <a:r>
                  <a:rPr lang="hu-HU" dirty="0" err="1" smtClean="0"/>
                  <a:t>rotation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about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axis</a:t>
                </a:r>
                <a:r>
                  <a:rPr lang="hu-HU" dirty="0" smtClean="0"/>
                  <a:t> of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RF-</a:t>
                </a:r>
                <a:r>
                  <a:rPr lang="hu-HU" dirty="0" err="1" smtClean="0"/>
                  <a:t>field</a:t>
                </a:r>
                <a:r>
                  <a:rPr lang="hu-HU" dirty="0" smtClean="0"/>
                  <a:t> (</a:t>
                </a:r>
                <a:r>
                  <a:rPr lang="hu-HU" b="1" i="1" dirty="0" smtClean="0"/>
                  <a:t>B</a:t>
                </a:r>
                <a:r>
                  <a:rPr lang="hu-HU" b="1" i="1" baseline="-25000" dirty="0" smtClean="0"/>
                  <a:t>1</a:t>
                </a:r>
                <a:r>
                  <a:rPr lang="hu-HU" dirty="0"/>
                  <a:t>)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equation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can</a:t>
                </a:r>
                <a:r>
                  <a:rPr lang="hu-HU" dirty="0" smtClean="0"/>
                  <a:t> be </a:t>
                </a:r>
                <a:r>
                  <a:rPr lang="hu-HU" dirty="0" err="1" smtClean="0"/>
                  <a:t>approximated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with</a:t>
                </a:r>
                <a:r>
                  <a:rPr lang="hu-HU" dirty="0" smtClean="0"/>
                  <a:t> a </a:t>
                </a:r>
                <a:r>
                  <a:rPr lang="hu-HU" dirty="0" err="1" smtClean="0"/>
                  <a:t>linearized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form</a:t>
                </a:r>
                <a:r>
                  <a:rPr lang="hu-HU" dirty="0" smtClean="0"/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dirty="0" smtClean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𝑑𝑀</m:t>
                      </m:r>
                      <m:r>
                        <a:rPr lang="hu-HU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hu-HU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hu-HU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hu-HU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hu-H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hu-H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i="1" dirty="0" err="1">
                    <a:latin typeface="Cambria Math" panose="02040503050406030204" pitchFamily="18" charset="0"/>
                  </a:rPr>
                  <a:t>w</a:t>
                </a:r>
                <a:r>
                  <a:rPr lang="hu-HU" i="1" dirty="0" err="1" smtClean="0">
                    <a:latin typeface="Cambria Math" panose="02040503050406030204" pitchFamily="18" charset="0"/>
                  </a:rPr>
                  <a:t>here</a:t>
                </a:r>
                <a:r>
                  <a:rPr lang="hu-HU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hu-HU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hu-HU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𝑖𝑀𝑦</m:t>
                    </m:r>
                    <m: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dirty="0" smtClean="0"/>
                  <a:t>and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hu-HU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hu-HU" dirty="0" smtClean="0"/>
                  <a:t> is an </a:t>
                </a:r>
                <a:r>
                  <a:rPr lang="hu-HU" dirty="0" err="1" smtClean="0"/>
                  <a:t>amplitude</a:t>
                </a:r>
                <a:r>
                  <a:rPr lang="hu-HU" dirty="0" err="1"/>
                  <a:t>-</a:t>
                </a:r>
                <a:r>
                  <a:rPr lang="hu-HU" dirty="0" err="1" smtClean="0"/>
                  <a:t>modulated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excitation</a:t>
                </a:r>
                <a:r>
                  <a:rPr lang="hu-HU" dirty="0"/>
                  <a:t> </a:t>
                </a:r>
                <a:r>
                  <a:rPr lang="hu-HU" dirty="0" err="1" smtClean="0"/>
                  <a:t>observed</a:t>
                </a:r>
                <a:r>
                  <a:rPr lang="hu-HU" dirty="0" smtClean="0"/>
                  <a:t> in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rotating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frame</a:t>
                </a:r>
                <a:r>
                  <a:rPr lang="hu-HU" dirty="0" smtClean="0"/>
                  <a:t>. </a:t>
                </a:r>
                <a:r>
                  <a:rPr lang="hu-HU" dirty="0" err="1" smtClean="0"/>
                  <a:t>Remaining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frequency</a:t>
                </a:r>
                <a:r>
                  <a:rPr lang="hu-HU" dirty="0" smtClean="0"/>
                  <a:t> of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hu-HU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hu-HU" dirty="0" smtClean="0"/>
                  <a:t> is </a:t>
                </a:r>
                <a:r>
                  <a:rPr lang="hu-HU" dirty="0" err="1" smtClean="0"/>
                  <a:t>due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to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magnetic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field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gradient</a:t>
                </a:r>
                <a:r>
                  <a:rPr lang="hu-HU" dirty="0" smtClean="0"/>
                  <a:t>: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𝐺𝑧𝑧</m:t>
                    </m:r>
                  </m:oMath>
                </a14:m>
                <a:r>
                  <a:rPr lang="hu-HU" dirty="0" smtClean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hu-HU" dirty="0" smtClean="0"/>
              </a:p>
              <a:p>
                <a:pPr marL="0" indent="0">
                  <a:buNone/>
                </a:pPr>
                <a:endParaRPr lang="hu-HU" dirty="0" smtClean="0"/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99322"/>
                <a:ext cx="10515600" cy="4977641"/>
              </a:xfrm>
              <a:blipFill>
                <a:blip r:embed="rId2"/>
                <a:stretch>
                  <a:fillRect l="-928" t="-980" r="-870" b="-122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811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7383" y="139977"/>
            <a:ext cx="11234530" cy="979971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/>
              <a:t>Selective</a:t>
            </a:r>
            <a:r>
              <a:rPr lang="hu-HU" dirty="0" smtClean="0"/>
              <a:t> </a:t>
            </a:r>
            <a:r>
              <a:rPr lang="hu-HU" dirty="0" err="1" smtClean="0"/>
              <a:t>slice</a:t>
            </a:r>
            <a:r>
              <a:rPr lang="hu-HU" dirty="0" smtClean="0"/>
              <a:t> </a:t>
            </a:r>
            <a:r>
              <a:rPr lang="hu-HU" dirty="0" err="1" smtClean="0"/>
              <a:t>excitation</a:t>
            </a:r>
            <a:r>
              <a:rPr lang="hu-HU" dirty="0" smtClean="0"/>
              <a:t> </a:t>
            </a:r>
            <a:r>
              <a:rPr lang="hu-HU" dirty="0" err="1" smtClean="0"/>
              <a:t>wave</a:t>
            </a:r>
            <a:r>
              <a:rPr lang="hu-HU" dirty="0" smtClean="0"/>
              <a:t> </a:t>
            </a:r>
            <a:r>
              <a:rPr lang="hu-HU" dirty="0" err="1" smtClean="0"/>
              <a:t>form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27383" y="1453080"/>
                <a:ext cx="10926417" cy="11774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hu-HU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hu-HU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p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hu-HU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hu-HU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𝐺𝑧𝑧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hu-HU" dirty="0" smtClean="0"/>
              </a:p>
              <a:p>
                <a:pPr marL="0" indent="0">
                  <a:buNone/>
                </a:pPr>
                <a:endParaRPr lang="hu-HU" dirty="0" smtClean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7383" y="1453080"/>
                <a:ext cx="10926417" cy="117747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14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373" y="2630557"/>
            <a:ext cx="97345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76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91707"/>
            <a:ext cx="5423452" cy="1121777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Resulting</a:t>
            </a:r>
            <a:r>
              <a:rPr lang="hu-HU" dirty="0" smtClean="0"/>
              <a:t> </a:t>
            </a:r>
            <a:r>
              <a:rPr lang="hu-HU" dirty="0" err="1" smtClean="0"/>
              <a:t>excitation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slice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30696" y="1378226"/>
                <a:ext cx="5903843" cy="486354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hu-HU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hu-HU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𝑟𝑒𝑐𝑡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𝐺𝑧𝑧𝑡</m:t>
                          </m:r>
                          <m:r>
                            <a:rPr lang="hu-HU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hu-HU" dirty="0" smtClean="0"/>
              </a:p>
              <a:p>
                <a:pPr marL="0" indent="0">
                  <a:buNone/>
                </a:pPr>
                <a:endParaRPr lang="hu-H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=4/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𝐺𝑧𝑇</m:t>
                      </m:r>
                      <m:r>
                        <a:rPr lang="hu-HU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u-HU" dirty="0" smtClean="0"/>
              </a:p>
              <a:p>
                <a:pPr marL="0" indent="0">
                  <a:buNone/>
                </a:pPr>
                <a:r>
                  <a:rPr lang="hu-HU" dirty="0" smtClean="0"/>
                  <a:t>Fig</a:t>
                </a:r>
                <a:r>
                  <a:rPr lang="hu-HU" dirty="0"/>
                  <a:t>. 5.17</a:t>
                </a:r>
              </a:p>
              <a:p>
                <a:pPr marL="514350" indent="-514350" algn="just">
                  <a:buAutoNum type="alphaLcParenBoth"/>
                </a:pPr>
                <a:r>
                  <a:rPr lang="hu-HU" dirty="0" err="1"/>
                  <a:t>To</a:t>
                </a:r>
                <a:r>
                  <a:rPr lang="hu-HU" dirty="0"/>
                  <a:t> </a:t>
                </a:r>
                <a:r>
                  <a:rPr lang="hu-HU" dirty="0" err="1"/>
                  <a:t>excite</a:t>
                </a:r>
                <a:r>
                  <a:rPr lang="hu-HU" dirty="0"/>
                  <a:t> a </a:t>
                </a:r>
                <a:r>
                  <a:rPr lang="hu-HU" dirty="0" err="1"/>
                  <a:t>rectangular</a:t>
                </a:r>
                <a:r>
                  <a:rPr lang="hu-HU" dirty="0"/>
                  <a:t> </a:t>
                </a:r>
                <a:r>
                  <a:rPr lang="hu-HU" dirty="0" err="1"/>
                  <a:t>slice</a:t>
                </a:r>
                <a:r>
                  <a:rPr lang="hu-HU" dirty="0"/>
                  <a:t>,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radio</a:t>
                </a:r>
                <a:r>
                  <a:rPr lang="hu-HU" dirty="0"/>
                  <a:t> </a:t>
                </a:r>
                <a:r>
                  <a:rPr lang="hu-HU" dirty="0" err="1"/>
                  <a:t>frequency</a:t>
                </a:r>
                <a:r>
                  <a:rPr lang="hu-HU" dirty="0"/>
                  <a:t> of </a:t>
                </a:r>
                <a:r>
                  <a:rPr lang="hu-HU" dirty="0" err="1"/>
                  <a:t>the</a:t>
                </a:r>
                <a:r>
                  <a:rPr lang="hu-HU" dirty="0"/>
                  <a:t> 90° </a:t>
                </a:r>
                <a:r>
                  <a:rPr lang="hu-HU" dirty="0" err="1"/>
                  <a:t>pulse</a:t>
                </a:r>
                <a:r>
                  <a:rPr lang="hu-HU" dirty="0"/>
                  <a:t> is </a:t>
                </a:r>
                <a:r>
                  <a:rPr lang="hu-HU" dirty="0" err="1"/>
                  <a:t>modulated</a:t>
                </a:r>
                <a:r>
                  <a:rPr lang="hu-HU" dirty="0"/>
                  <a:t> </a:t>
                </a:r>
                <a:r>
                  <a:rPr lang="hu-HU" dirty="0" err="1"/>
                  <a:t>with</a:t>
                </a:r>
                <a:r>
                  <a:rPr lang="hu-HU" dirty="0"/>
                  <a:t> a </a:t>
                </a:r>
                <a:r>
                  <a:rPr lang="hu-HU" i="1" dirty="0" err="1"/>
                  <a:t>sinc</a:t>
                </a:r>
                <a:r>
                  <a:rPr lang="hu-HU" i="1" dirty="0"/>
                  <a:t> (</a:t>
                </a:r>
                <a:r>
                  <a:rPr lang="hu-HU" i="1" dirty="0" err="1"/>
                  <a:t>sinx</a:t>
                </a:r>
                <a:r>
                  <a:rPr lang="hu-HU" i="1" dirty="0"/>
                  <a:t>/x) </a:t>
                </a:r>
                <a:r>
                  <a:rPr lang="hu-HU" dirty="0" err="1"/>
                  <a:t>function</a:t>
                </a:r>
                <a:r>
                  <a:rPr lang="hu-HU" dirty="0"/>
                  <a:t>. </a:t>
                </a:r>
              </a:p>
              <a:p>
                <a:pPr marL="514350" indent="-514350" algn="just">
                  <a:buAutoNum type="alphaLcParenBoth"/>
                </a:pPr>
                <a:r>
                  <a:rPr lang="hu-HU" dirty="0"/>
                  <a:t>x and y </a:t>
                </a:r>
                <a:r>
                  <a:rPr lang="hu-HU" dirty="0" err="1"/>
                  <a:t>magnetization</a:t>
                </a:r>
                <a:r>
                  <a:rPr lang="hu-HU" dirty="0"/>
                  <a:t> (in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rotating</a:t>
                </a:r>
                <a:r>
                  <a:rPr lang="hu-HU" dirty="0"/>
                  <a:t> </a:t>
                </a:r>
                <a:r>
                  <a:rPr lang="hu-HU" dirty="0" err="1"/>
                  <a:t>frame</a:t>
                </a:r>
                <a:r>
                  <a:rPr lang="hu-HU" dirty="0"/>
                  <a:t>) </a:t>
                </a:r>
                <a:r>
                  <a:rPr lang="hu-HU" dirty="0" err="1"/>
                  <a:t>as</a:t>
                </a:r>
                <a:r>
                  <a:rPr lang="hu-HU" dirty="0"/>
                  <a:t> a </a:t>
                </a:r>
                <a:r>
                  <a:rPr lang="hu-HU" dirty="0" err="1"/>
                  <a:t>function</a:t>
                </a:r>
                <a:r>
                  <a:rPr lang="hu-HU" dirty="0"/>
                  <a:t> of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slice</a:t>
                </a:r>
                <a:r>
                  <a:rPr lang="hu-HU" dirty="0"/>
                  <a:t> </a:t>
                </a:r>
                <a:r>
                  <a:rPr lang="hu-HU" dirty="0" err="1" smtClean="0"/>
                  <a:t>thickness</a:t>
                </a:r>
                <a:r>
                  <a:rPr lang="hu-HU" dirty="0" smtClean="0"/>
                  <a:t> </a:t>
                </a:r>
                <a:r>
                  <a:rPr lang="hu-HU" dirty="0" err="1"/>
                  <a:t>following</a:t>
                </a:r>
                <a:r>
                  <a:rPr lang="hu-HU" dirty="0"/>
                  <a:t> </a:t>
                </a:r>
                <a:r>
                  <a:rPr lang="hu-HU" dirty="0" err="1"/>
                  <a:t>selective</a:t>
                </a:r>
                <a:r>
                  <a:rPr lang="hu-HU" dirty="0"/>
                  <a:t> </a:t>
                </a:r>
                <a:r>
                  <a:rPr lang="hu-HU" dirty="0" err="1"/>
                  <a:t>excitation</a:t>
                </a:r>
                <a:r>
                  <a:rPr lang="hu-HU" dirty="0"/>
                  <a:t>;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magnetization</a:t>
                </a:r>
                <a:r>
                  <a:rPr lang="hu-HU" dirty="0"/>
                  <a:t> </a:t>
                </a:r>
                <a:r>
                  <a:rPr lang="hu-HU" dirty="0" err="1"/>
                  <a:t>rotates</a:t>
                </a:r>
                <a:r>
                  <a:rPr lang="hu-HU" dirty="0"/>
                  <a:t> in a </a:t>
                </a:r>
                <a:r>
                  <a:rPr lang="hu-HU" dirty="0" err="1"/>
                  <a:t>spiral</a:t>
                </a:r>
                <a:r>
                  <a:rPr lang="hu-HU" dirty="0"/>
                  <a:t> </a:t>
                </a:r>
                <a:r>
                  <a:rPr lang="hu-HU" dirty="0" err="1"/>
                  <a:t>fashion</a:t>
                </a:r>
                <a:r>
                  <a:rPr lang="hu-HU" dirty="0"/>
                  <a:t>.</a:t>
                </a:r>
              </a:p>
              <a:p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696" y="1378226"/>
                <a:ext cx="5903843" cy="4863548"/>
              </a:xfrm>
              <a:blipFill>
                <a:blip r:embed="rId2"/>
                <a:stretch>
                  <a:fillRect l="-1963" r="-186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15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647" y="267790"/>
            <a:ext cx="5238551" cy="590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7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1453" y="298864"/>
            <a:ext cx="4217504" cy="1325563"/>
          </a:xfrm>
        </p:spPr>
        <p:txBody>
          <a:bodyPr>
            <a:normAutofit/>
          </a:bodyPr>
          <a:lstStyle/>
          <a:p>
            <a:r>
              <a:rPr lang="hu-HU" dirty="0" err="1" smtClean="0"/>
              <a:t>Realigning</a:t>
            </a:r>
            <a:r>
              <a:rPr lang="hu-HU" dirty="0" smtClean="0"/>
              <a:t> </a:t>
            </a:r>
            <a:r>
              <a:rPr lang="hu-HU" dirty="0" err="1" smtClean="0"/>
              <a:t>spins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slice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1304" y="1825625"/>
            <a:ext cx="5499653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 smtClean="0"/>
              <a:t>Fig. 5.18</a:t>
            </a:r>
          </a:p>
          <a:p>
            <a:pPr marL="514350" indent="-514350" algn="just">
              <a:buAutoNum type="alphaLcParenBoth"/>
            </a:pPr>
            <a:r>
              <a:rPr lang="hu-HU" dirty="0" smtClean="0"/>
              <a:t>In </a:t>
            </a:r>
            <a:r>
              <a:rPr lang="hu-HU" dirty="0" err="1" smtClean="0"/>
              <a:t>order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realign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transverse</a:t>
            </a:r>
            <a:r>
              <a:rPr lang="hu-HU" dirty="0" smtClean="0"/>
              <a:t> </a:t>
            </a:r>
            <a:r>
              <a:rPr lang="hu-HU" dirty="0" err="1" smtClean="0"/>
              <a:t>magnetization</a:t>
            </a:r>
            <a:r>
              <a:rPr lang="hu-HU" dirty="0" smtClean="0"/>
              <a:t>, </a:t>
            </a:r>
            <a:r>
              <a:rPr lang="hu-HU" dirty="0" err="1" smtClean="0"/>
              <a:t>which</a:t>
            </a:r>
            <a:r>
              <a:rPr lang="hu-HU" dirty="0" smtClean="0"/>
              <a:t> </a:t>
            </a:r>
            <a:r>
              <a:rPr lang="hu-HU" dirty="0" err="1" smtClean="0"/>
              <a:t>rotates</a:t>
            </a:r>
            <a:r>
              <a:rPr lang="hu-HU" dirty="0" smtClean="0"/>
              <a:t>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selective</a:t>
            </a:r>
            <a:r>
              <a:rPr lang="hu-HU" dirty="0" smtClean="0"/>
              <a:t> 90 </a:t>
            </a:r>
            <a:r>
              <a:rPr lang="hu-HU" dirty="0" err="1" smtClean="0"/>
              <a:t>pulse</a:t>
            </a:r>
            <a:r>
              <a:rPr lang="hu-HU" dirty="0" smtClean="0"/>
              <a:t>, an </a:t>
            </a:r>
            <a:r>
              <a:rPr lang="hu-HU" dirty="0" err="1" smtClean="0"/>
              <a:t>interval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a </a:t>
            </a:r>
            <a:r>
              <a:rPr lang="hu-HU" dirty="0" err="1" smtClean="0"/>
              <a:t>reversed-polarity</a:t>
            </a:r>
            <a:r>
              <a:rPr lang="hu-HU" dirty="0" smtClean="0"/>
              <a:t> </a:t>
            </a:r>
            <a:r>
              <a:rPr lang="hu-HU" dirty="0" err="1" smtClean="0"/>
              <a:t>field</a:t>
            </a:r>
            <a:r>
              <a:rPr lang="hu-HU" dirty="0" smtClean="0"/>
              <a:t> </a:t>
            </a:r>
            <a:r>
              <a:rPr lang="hu-HU" dirty="0" err="1" smtClean="0"/>
              <a:t>gradient</a:t>
            </a:r>
            <a:r>
              <a:rPr lang="hu-HU" dirty="0" smtClean="0"/>
              <a:t> is </a:t>
            </a:r>
            <a:r>
              <a:rPr lang="hu-HU" dirty="0" err="1" smtClean="0"/>
              <a:t>added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RF </a:t>
            </a:r>
            <a:r>
              <a:rPr lang="hu-HU" dirty="0" err="1" smtClean="0"/>
              <a:t>pulse</a:t>
            </a:r>
            <a:r>
              <a:rPr lang="hu-HU" dirty="0" smtClean="0"/>
              <a:t>.</a:t>
            </a:r>
          </a:p>
          <a:p>
            <a:pPr marL="514350" indent="-514350" algn="just">
              <a:buAutoNum type="alphaLcParenBoth"/>
            </a:pPr>
            <a:r>
              <a:rPr lang="hu-HU" dirty="0" smtClean="0"/>
              <a:t>X and y </a:t>
            </a:r>
            <a:r>
              <a:rPr lang="hu-HU" dirty="0" err="1" smtClean="0"/>
              <a:t>magnetization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a </a:t>
            </a:r>
            <a:r>
              <a:rPr lang="hu-HU" dirty="0" err="1" smtClean="0"/>
              <a:t>function</a:t>
            </a:r>
            <a:r>
              <a:rPr lang="hu-HU" dirty="0" smtClean="0"/>
              <a:t> of </a:t>
            </a:r>
            <a:r>
              <a:rPr lang="hu-HU" dirty="0" err="1" smtClean="0"/>
              <a:t>slice</a:t>
            </a:r>
            <a:r>
              <a:rPr lang="hu-HU" dirty="0" smtClean="0"/>
              <a:t> </a:t>
            </a:r>
            <a:r>
              <a:rPr lang="hu-HU" dirty="0" err="1" smtClean="0"/>
              <a:t>thickness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selective</a:t>
            </a:r>
            <a:r>
              <a:rPr lang="hu-HU" dirty="0" smtClean="0"/>
              <a:t> </a:t>
            </a:r>
            <a:r>
              <a:rPr lang="hu-HU" dirty="0" err="1" smtClean="0"/>
              <a:t>excitation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refocussing</a:t>
            </a:r>
            <a:r>
              <a:rPr lang="hu-HU" dirty="0" smtClean="0"/>
              <a:t>. The </a:t>
            </a:r>
            <a:r>
              <a:rPr lang="hu-HU" dirty="0" err="1" smtClean="0"/>
              <a:t>remaining</a:t>
            </a:r>
            <a:r>
              <a:rPr lang="hu-HU" dirty="0" smtClean="0"/>
              <a:t> </a:t>
            </a:r>
            <a:r>
              <a:rPr lang="hu-HU" dirty="0" err="1" smtClean="0"/>
              <a:t>oscillation</a:t>
            </a:r>
            <a:r>
              <a:rPr lang="hu-HU" dirty="0" smtClean="0"/>
              <a:t> is an </a:t>
            </a:r>
            <a:r>
              <a:rPr lang="hu-HU" dirty="0" err="1" smtClean="0"/>
              <a:t>expression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non-</a:t>
            </a:r>
            <a:r>
              <a:rPr lang="hu-HU" dirty="0" err="1" smtClean="0"/>
              <a:t>linearity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Bloch </a:t>
            </a:r>
            <a:r>
              <a:rPr lang="hu-HU" dirty="0" err="1" smtClean="0"/>
              <a:t>equations</a:t>
            </a:r>
            <a:r>
              <a:rPr lang="hu-HU" dirty="0" smtClean="0"/>
              <a:t>. It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improved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means</a:t>
            </a:r>
            <a:r>
              <a:rPr lang="hu-HU" dirty="0" smtClean="0"/>
              <a:t> of </a:t>
            </a:r>
            <a:r>
              <a:rPr lang="hu-HU" dirty="0" err="1" smtClean="0"/>
              <a:t>modified</a:t>
            </a:r>
            <a:r>
              <a:rPr lang="hu-HU" dirty="0" smtClean="0"/>
              <a:t> RF </a:t>
            </a:r>
            <a:r>
              <a:rPr lang="hu-HU" dirty="0" err="1" smtClean="0"/>
              <a:t>modulation</a:t>
            </a:r>
            <a:r>
              <a:rPr lang="hu-HU" dirty="0" err="1"/>
              <a:t>s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16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116" y="336478"/>
            <a:ext cx="5095684" cy="584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925"/>
          </a:xfrm>
        </p:spPr>
        <p:txBody>
          <a:bodyPr/>
          <a:lstStyle/>
          <a:p>
            <a:pPr algn="ctr"/>
            <a:r>
              <a:rPr lang="en-US" dirty="0" smtClean="0"/>
              <a:t>MRI</a:t>
            </a:r>
            <a:r>
              <a:rPr lang="hu-HU" dirty="0" smtClean="0"/>
              <a:t> </a:t>
            </a:r>
            <a:r>
              <a:rPr lang="hu-HU" dirty="0" err="1" smtClean="0"/>
              <a:t>thematics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3822" y="1592331"/>
            <a:ext cx="6680752" cy="435133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Microscopic and macroscopic magnetization. The Bloch equation. T</a:t>
            </a:r>
            <a:r>
              <a:rPr lang="en-US" baseline="-25000" dirty="0" smtClean="0"/>
              <a:t>1</a:t>
            </a:r>
            <a:r>
              <a:rPr lang="en-US" dirty="0" smtClean="0"/>
              <a:t> and T</a:t>
            </a:r>
            <a:r>
              <a:rPr lang="en-US" baseline="-25000" dirty="0" smtClean="0"/>
              <a:t>2 </a:t>
            </a:r>
            <a:r>
              <a:rPr lang="en-US" dirty="0" smtClean="0"/>
              <a:t>relaxation times.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Magnetic resonance. 90° pulse. FID: free induction decay. Effective T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Pulse method for determining T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and T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. Spin echo. Magnetic resonance spectroscopy.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Imaging. Selective excitation </a:t>
            </a:r>
            <a:r>
              <a:rPr lang="en-US" dirty="0" smtClean="0"/>
              <a:t>and read out of a slice.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Pulse sequences and contrast. Flow in MRI.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fMRI. BOLD. Echo planar imaging (EPI). Spin echo (SE) and gradient echo (GE) for fast imaging.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4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</p:spPr>
        <p:txBody>
          <a:bodyPr/>
          <a:lstStyle/>
          <a:p>
            <a:pPr algn="ctr"/>
            <a:r>
              <a:rPr lang="hu-HU" dirty="0" err="1" smtClean="0"/>
              <a:t>Pulse</a:t>
            </a:r>
            <a:r>
              <a:rPr lang="hu-HU" dirty="0" smtClean="0"/>
              <a:t> </a:t>
            </a:r>
            <a:r>
              <a:rPr lang="hu-HU" dirty="0" err="1" smtClean="0"/>
              <a:t>method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determining</a:t>
            </a:r>
            <a:r>
              <a:rPr lang="hu-HU" dirty="0" smtClean="0"/>
              <a:t> T</a:t>
            </a:r>
            <a:r>
              <a:rPr lang="hu-HU" baseline="-25000" dirty="0" smtClean="0"/>
              <a:t>2</a:t>
            </a:r>
            <a:endParaRPr lang="hu-HU" baseline="-250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3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85" y="1384852"/>
            <a:ext cx="5746509" cy="40273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494" y="1497496"/>
            <a:ext cx="5940448" cy="324636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235148" y="5161922"/>
            <a:ext cx="5751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180° </a:t>
            </a:r>
            <a:r>
              <a:rPr lang="hu-HU" dirty="0" err="1" smtClean="0"/>
              <a:t>pulse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reverse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delay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slower</a:t>
            </a:r>
            <a:r>
              <a:rPr lang="hu-HU" dirty="0" smtClean="0"/>
              <a:t> and </a:t>
            </a:r>
            <a:r>
              <a:rPr lang="hu-HU" dirty="0" err="1" smtClean="0"/>
              <a:t>faster</a:t>
            </a:r>
            <a:r>
              <a:rPr lang="hu-HU" dirty="0" smtClean="0"/>
              <a:t> </a:t>
            </a:r>
            <a:r>
              <a:rPr lang="hu-HU" dirty="0" err="1" smtClean="0"/>
              <a:t>rotating</a:t>
            </a:r>
            <a:r>
              <a:rPr lang="hu-HU" dirty="0" smtClean="0"/>
              <a:t> </a:t>
            </a:r>
            <a:r>
              <a:rPr lang="hu-HU" dirty="0" err="1" smtClean="0"/>
              <a:t>spins</a:t>
            </a:r>
            <a:r>
              <a:rPr lang="hu-HU" dirty="0" smtClean="0"/>
              <a:t>. (</a:t>
            </a:r>
            <a:r>
              <a:rPr lang="hu-HU" dirty="0" err="1" smtClean="0"/>
              <a:t>Reversible</a:t>
            </a:r>
            <a:r>
              <a:rPr lang="hu-HU" dirty="0" smtClean="0"/>
              <a:t> </a:t>
            </a:r>
            <a:r>
              <a:rPr lang="hu-HU" dirty="0" err="1" smtClean="0"/>
              <a:t>relaxation</a:t>
            </a:r>
            <a:r>
              <a:rPr lang="hu-HU" dirty="0" smtClean="0"/>
              <a:t>.)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742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9173" y="391629"/>
            <a:ext cx="4502426" cy="993223"/>
          </a:xfrm>
        </p:spPr>
        <p:txBody>
          <a:bodyPr/>
          <a:lstStyle/>
          <a:p>
            <a:r>
              <a:rPr lang="hu-HU" dirty="0" smtClean="0"/>
              <a:t>Spin </a:t>
            </a:r>
            <a:r>
              <a:rPr lang="hu-HU" dirty="0" err="1" smtClean="0"/>
              <a:t>echo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3339" y="1825625"/>
            <a:ext cx="4412974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 smtClean="0"/>
              <a:t>An </a:t>
            </a:r>
            <a:r>
              <a:rPr lang="hu-HU" dirty="0" err="1" smtClean="0"/>
              <a:t>echo</a:t>
            </a:r>
            <a:r>
              <a:rPr lang="hu-HU" dirty="0" smtClean="0"/>
              <a:t> </a:t>
            </a:r>
            <a:r>
              <a:rPr lang="hu-HU" dirty="0" err="1" smtClean="0"/>
              <a:t>signal</a:t>
            </a:r>
            <a:r>
              <a:rPr lang="hu-HU" dirty="0" smtClean="0"/>
              <a:t> </a:t>
            </a:r>
            <a:r>
              <a:rPr lang="hu-HU" dirty="0" err="1" smtClean="0"/>
              <a:t>appears</a:t>
            </a:r>
            <a:r>
              <a:rPr lang="hu-HU" dirty="0" smtClean="0"/>
              <a:t>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spins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focused</a:t>
            </a:r>
            <a:r>
              <a:rPr lang="hu-HU" dirty="0" smtClean="0"/>
              <a:t> again </a:t>
            </a:r>
            <a:r>
              <a:rPr lang="hu-HU" dirty="0" err="1" smtClean="0"/>
              <a:t>as</a:t>
            </a:r>
            <a:r>
              <a:rPr lang="hu-HU" dirty="0" smtClean="0"/>
              <a:t> a </a:t>
            </a:r>
            <a:r>
              <a:rPr lang="hu-HU" dirty="0" err="1" smtClean="0"/>
              <a:t>result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180° </a:t>
            </a:r>
            <a:r>
              <a:rPr lang="hu-HU" dirty="0" err="1" smtClean="0"/>
              <a:t>pulse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4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29" y="391629"/>
            <a:ext cx="6483335" cy="57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0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579"/>
          </a:xfrm>
        </p:spPr>
        <p:txBody>
          <a:bodyPr/>
          <a:lstStyle/>
          <a:p>
            <a:r>
              <a:rPr lang="hu-HU" dirty="0" err="1" smtClean="0"/>
              <a:t>Effect</a:t>
            </a:r>
            <a:r>
              <a:rPr lang="hu-HU" dirty="0" smtClean="0"/>
              <a:t> of </a:t>
            </a:r>
            <a:r>
              <a:rPr lang="hu-HU" dirty="0" err="1" smtClean="0"/>
              <a:t>molecular</a:t>
            </a:r>
            <a:r>
              <a:rPr lang="hu-HU" dirty="0" smtClean="0"/>
              <a:t> </a:t>
            </a:r>
            <a:r>
              <a:rPr lang="hu-HU" dirty="0" err="1" smtClean="0"/>
              <a:t>diffusion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spin </a:t>
            </a:r>
            <a:r>
              <a:rPr lang="hu-HU" dirty="0" err="1" smtClean="0"/>
              <a:t>echo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327992" y="1540704"/>
                <a:ext cx="6576391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hu-HU" dirty="0" smtClean="0"/>
                  <a:t>Beside </a:t>
                </a:r>
                <a:r>
                  <a:rPr lang="hu-HU" i="1" dirty="0" smtClean="0"/>
                  <a:t>T</a:t>
                </a:r>
                <a:r>
                  <a:rPr lang="hu-HU" i="1" baseline="-25000" dirty="0" smtClean="0"/>
                  <a:t>2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amplitude</a:t>
                </a:r>
                <a:r>
                  <a:rPr lang="hu-HU" dirty="0" smtClean="0"/>
                  <a:t> of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spin </a:t>
                </a:r>
                <a:r>
                  <a:rPr lang="hu-HU" dirty="0" err="1" smtClean="0"/>
                  <a:t>echo</a:t>
                </a:r>
                <a:r>
                  <a:rPr lang="hu-HU" dirty="0" smtClean="0"/>
                  <a:t> is </a:t>
                </a:r>
                <a:r>
                  <a:rPr lang="hu-HU" dirty="0" err="1" smtClean="0"/>
                  <a:t>effected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also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by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b="1" dirty="0" err="1" smtClean="0"/>
                  <a:t>diffusion</a:t>
                </a:r>
                <a:r>
                  <a:rPr lang="hu-HU" dirty="0" smtClean="0"/>
                  <a:t> of </a:t>
                </a:r>
                <a:r>
                  <a:rPr lang="hu-HU" dirty="0" err="1" smtClean="0"/>
                  <a:t>molecules</a:t>
                </a:r>
                <a:r>
                  <a:rPr lang="hu-HU" dirty="0"/>
                  <a:t> </a:t>
                </a:r>
                <a:r>
                  <a:rPr lang="hu-HU" dirty="0" smtClean="0"/>
                  <a:t>in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magnetic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field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gradient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especially</a:t>
                </a:r>
                <a:r>
                  <a:rPr lang="hu-HU" dirty="0" smtClean="0"/>
                  <a:t> in </a:t>
                </a:r>
                <a:r>
                  <a:rPr lang="hu-HU" dirty="0" err="1" smtClean="0"/>
                  <a:t>liquids</a:t>
                </a:r>
                <a:r>
                  <a:rPr lang="hu-HU" dirty="0" smtClean="0"/>
                  <a:t>.</a:t>
                </a:r>
              </a:p>
              <a:p>
                <a:pPr marL="0" indent="0" algn="just">
                  <a:buNone/>
                </a:pPr>
                <a:endParaRPr lang="hu-HU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hu-HU" b="0" i="1" baseline="-25000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hu-HU" b="0" i="1" baseline="-2500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hu-HU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hu-HU" b="0" i="1" baseline="-2500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hu-HU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u-HU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hu-HU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hu-HU" b="0" i="1" baseline="300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u-HU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hu-HU" b="0" i="1" baseline="300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u-HU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hu-HU" b="0" i="1" baseline="-250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hu-HU" b="0" i="1" baseline="300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hu-HU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hu-HU" dirty="0" smtClean="0"/>
              </a:p>
              <a:p>
                <a:pPr marL="0" indent="0" algn="just">
                  <a:buNone/>
                </a:pPr>
                <a:endParaRPr lang="hu-HU" dirty="0"/>
              </a:p>
              <a:p>
                <a:pPr marL="0" indent="0" algn="just">
                  <a:buNone/>
                </a:pPr>
                <a:r>
                  <a:rPr lang="hu-HU" i="1" dirty="0" smtClean="0"/>
                  <a:t>D</a:t>
                </a:r>
                <a:r>
                  <a:rPr lang="hu-HU" dirty="0" smtClean="0"/>
                  <a:t>: </a:t>
                </a:r>
                <a:r>
                  <a:rPr lang="hu-HU" dirty="0" err="1" smtClean="0"/>
                  <a:t>diffusion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coefficient</a:t>
                </a:r>
                <a:r>
                  <a:rPr lang="hu-HU" dirty="0" smtClean="0"/>
                  <a:t>, </a:t>
                </a:r>
                <a:r>
                  <a:rPr lang="hu-HU" i="1" dirty="0" smtClean="0"/>
                  <a:t>G</a:t>
                </a:r>
                <a:r>
                  <a:rPr lang="hu-HU" dirty="0" smtClean="0"/>
                  <a:t>: </a:t>
                </a:r>
                <a:r>
                  <a:rPr lang="hu-HU" dirty="0" err="1" smtClean="0"/>
                  <a:t>magnetic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field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gradient</a:t>
                </a:r>
                <a:r>
                  <a:rPr lang="hu-HU" dirty="0" smtClean="0"/>
                  <a:t>. </a:t>
                </a:r>
                <a:r>
                  <a:rPr lang="hu-HU" dirty="0" err="1" smtClean="0"/>
                  <a:t>Thus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beside</a:t>
                </a:r>
                <a:r>
                  <a:rPr lang="hu-HU" dirty="0" smtClean="0"/>
                  <a:t> </a:t>
                </a:r>
                <a:r>
                  <a:rPr lang="hu-HU" i="1" dirty="0" smtClean="0"/>
                  <a:t>T</a:t>
                </a:r>
                <a:r>
                  <a:rPr lang="hu-HU" i="1" baseline="-25000" dirty="0" smtClean="0"/>
                  <a:t>2</a:t>
                </a:r>
                <a:r>
                  <a:rPr lang="hu-HU" i="1" dirty="0" smtClean="0"/>
                  <a:t>, D </a:t>
                </a:r>
                <a:r>
                  <a:rPr lang="hu-HU" dirty="0" err="1" smtClean="0"/>
                  <a:t>also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can</a:t>
                </a:r>
                <a:r>
                  <a:rPr lang="hu-HU" dirty="0" smtClean="0"/>
                  <a:t> be </a:t>
                </a:r>
                <a:r>
                  <a:rPr lang="hu-HU" dirty="0" err="1" smtClean="0"/>
                  <a:t>measured</a:t>
                </a: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7992" y="1540704"/>
                <a:ext cx="6576391" cy="4351338"/>
              </a:xfrm>
              <a:blipFill>
                <a:blip r:embed="rId2"/>
                <a:stretch>
                  <a:fillRect l="-1946" t="-3221" r="-185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5</a:t>
            </a:fld>
            <a:endParaRPr lang="hu-HU"/>
          </a:p>
        </p:txBody>
      </p:sp>
      <p:pic>
        <p:nvPicPr>
          <p:cNvPr id="2050" name="Picture 2" descr="Képtalálat a következőre: „diffusion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48" y="2031966"/>
            <a:ext cx="512325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8269356" y="5320541"/>
            <a:ext cx="2981739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Source</a:t>
            </a:r>
            <a:r>
              <a:rPr lang="hu-HU" dirty="0" smtClean="0"/>
              <a:t>: </a:t>
            </a:r>
            <a:r>
              <a:rPr lang="hu-HU" dirty="0" err="1"/>
              <a:t>Y</a:t>
            </a:r>
            <a:r>
              <a:rPr lang="hu-HU" dirty="0" err="1" smtClean="0"/>
              <a:t>outube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443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44031"/>
            <a:ext cx="4270513" cy="900458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Pulse</a:t>
            </a:r>
            <a:r>
              <a:rPr lang="hu-HU" dirty="0" smtClean="0"/>
              <a:t> </a:t>
            </a:r>
            <a:r>
              <a:rPr lang="hu-HU" dirty="0" err="1" smtClean="0"/>
              <a:t>method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err="1" smtClean="0"/>
              <a:t>determining</a:t>
            </a:r>
            <a:r>
              <a:rPr lang="hu-HU" dirty="0" smtClean="0"/>
              <a:t> T</a:t>
            </a:r>
            <a:r>
              <a:rPr lang="hu-HU" baseline="-25000" dirty="0" smtClean="0"/>
              <a:t>1</a:t>
            </a:r>
            <a:endParaRPr lang="hu-HU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171122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u-HU" dirty="0" smtClean="0"/>
                  <a:t>Inversion </a:t>
                </a:r>
                <a:r>
                  <a:rPr lang="hu-HU" dirty="0" err="1" smtClean="0"/>
                  <a:t>recovery</a:t>
                </a:r>
                <a:r>
                  <a:rPr lang="hu-HU" dirty="0" smtClean="0"/>
                  <a:t>.</a:t>
                </a:r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hu-HU" b="0" i="1" baseline="-25000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hu-HU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(1−2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hu-HU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171122" cy="4351338"/>
              </a:xfrm>
              <a:blipFill>
                <a:blip r:embed="rId2"/>
                <a:stretch>
                  <a:fillRect l="-3070" t="-22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6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678" y="329897"/>
            <a:ext cx="6183862" cy="591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6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7358" y="291072"/>
            <a:ext cx="5403574" cy="1325563"/>
          </a:xfrm>
        </p:spPr>
        <p:txBody>
          <a:bodyPr/>
          <a:lstStyle/>
          <a:p>
            <a:r>
              <a:rPr lang="hu-HU" dirty="0" err="1" smtClean="0"/>
              <a:t>Magnetic</a:t>
            </a:r>
            <a:r>
              <a:rPr lang="hu-HU" dirty="0" smtClean="0"/>
              <a:t> </a:t>
            </a:r>
            <a:r>
              <a:rPr lang="hu-HU" dirty="0" err="1" smtClean="0"/>
              <a:t>resonance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err="1" smtClean="0"/>
              <a:t>spectroscopy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25625"/>
                <a:ext cx="469127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u-HU" dirty="0" smtClean="0"/>
                  <a:t>Chemical shift 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hu-HU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hu-HU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dirty="0" smtClean="0"/>
                  <a:t>): </a:t>
                </a:r>
                <a:r>
                  <a:rPr lang="hu-HU" dirty="0" err="1" smtClean="0"/>
                  <a:t>molecular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electrons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responsible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for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chemical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bonds</a:t>
                </a:r>
                <a:r>
                  <a:rPr lang="hu-HU" dirty="0" smtClean="0"/>
                  <a:t> </a:t>
                </a:r>
                <a:r>
                  <a:rPr lang="hu-HU" b="1" dirty="0" err="1" smtClean="0"/>
                  <a:t>screen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external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magnetic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field</a:t>
                </a:r>
                <a:r>
                  <a:rPr lang="hu-HU" dirty="0" smtClean="0"/>
                  <a:t>:</a:t>
                </a:r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hu-HU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hu-HU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hu-HU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hu-HU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u-HU" baseline="-25000" dirty="0" smtClean="0"/>
              </a:p>
              <a:p>
                <a:pPr marL="0" indent="0">
                  <a:buNone/>
                </a:pPr>
                <a:endParaRPr lang="hu-HU" baseline="-25000" dirty="0"/>
              </a:p>
              <a:p>
                <a:pPr marL="0" indent="0">
                  <a:buNone/>
                </a:pPr>
                <a:r>
                  <a:rPr lang="hu-HU" i="1" dirty="0" err="1"/>
                  <a:t>B</a:t>
                </a:r>
                <a:r>
                  <a:rPr lang="hu-HU" i="1" baseline="-25000" dirty="0" err="1"/>
                  <a:t>k</a:t>
                </a:r>
                <a:r>
                  <a:rPr lang="hu-HU" dirty="0"/>
                  <a:t>: </a:t>
                </a:r>
                <a:r>
                  <a:rPr lang="hu-HU" dirty="0" err="1"/>
                  <a:t>magnetic</a:t>
                </a:r>
                <a:r>
                  <a:rPr lang="hu-HU" dirty="0"/>
                  <a:t> </a:t>
                </a:r>
                <a:r>
                  <a:rPr lang="hu-HU" dirty="0" err="1"/>
                  <a:t>field</a:t>
                </a:r>
                <a:r>
                  <a:rPr lang="hu-HU" dirty="0"/>
                  <a:t> </a:t>
                </a:r>
                <a:r>
                  <a:rPr lang="hu-HU" dirty="0" err="1"/>
                  <a:t>experience</a:t>
                </a:r>
                <a:r>
                  <a:rPr lang="hu-HU" dirty="0"/>
                  <a:t> </a:t>
                </a:r>
                <a:r>
                  <a:rPr lang="hu-HU" dirty="0" err="1"/>
                  <a:t>by</a:t>
                </a:r>
                <a:r>
                  <a:rPr lang="hu-HU" dirty="0"/>
                  <a:t>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atomic</a:t>
                </a:r>
                <a:r>
                  <a:rPr lang="hu-HU" dirty="0"/>
                  <a:t> </a:t>
                </a:r>
                <a:r>
                  <a:rPr lang="hu-HU" dirty="0" err="1" smtClean="0"/>
                  <a:t>nucleus</a:t>
                </a:r>
                <a:r>
                  <a:rPr lang="hu-HU" dirty="0" smtClean="0"/>
                  <a:t>. </a:t>
                </a:r>
                <a:endParaRPr lang="hu-HU" dirty="0"/>
              </a:p>
              <a:p>
                <a:pPr marL="0" indent="0">
                  <a:buNone/>
                </a:pPr>
                <a:endParaRPr lang="hu-HU" baseline="-25000" dirty="0" smtClean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25625"/>
                <a:ext cx="4691270" cy="4351338"/>
              </a:xfrm>
              <a:blipFill>
                <a:blip r:embed="rId2"/>
                <a:stretch>
                  <a:fillRect l="-2597" t="-22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7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548" y="291072"/>
            <a:ext cx="6513333" cy="569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9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9" y="350511"/>
            <a:ext cx="10515600" cy="1215054"/>
          </a:xfrm>
        </p:spPr>
        <p:txBody>
          <a:bodyPr/>
          <a:lstStyle/>
          <a:p>
            <a:pPr algn="ctr"/>
            <a:r>
              <a:rPr lang="hu-HU" dirty="0" err="1" smtClean="0"/>
              <a:t>Fine</a:t>
            </a:r>
            <a:r>
              <a:rPr lang="hu-HU" dirty="0" smtClean="0"/>
              <a:t> </a:t>
            </a:r>
            <a:r>
              <a:rPr lang="hu-HU" dirty="0" err="1" smtClean="0"/>
              <a:t>splitting</a:t>
            </a:r>
            <a:r>
              <a:rPr lang="hu-HU" dirty="0" smtClean="0"/>
              <a:t> of </a:t>
            </a:r>
            <a:r>
              <a:rPr lang="hu-HU" dirty="0" err="1" smtClean="0"/>
              <a:t>magnetic</a:t>
            </a:r>
            <a:r>
              <a:rPr lang="hu-HU" dirty="0" smtClean="0"/>
              <a:t> </a:t>
            </a:r>
            <a:r>
              <a:rPr lang="hu-HU" dirty="0" err="1" smtClean="0"/>
              <a:t>resonance</a:t>
            </a:r>
            <a:r>
              <a:rPr lang="hu-HU" dirty="0" smtClean="0"/>
              <a:t> </a:t>
            </a:r>
            <a:r>
              <a:rPr lang="hu-HU" dirty="0" err="1" smtClean="0"/>
              <a:t>lines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8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94" y="1986320"/>
            <a:ext cx="11248611" cy="374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6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65735"/>
            <a:ext cx="10515600" cy="794440"/>
          </a:xfrm>
        </p:spPr>
        <p:txBody>
          <a:bodyPr/>
          <a:lstStyle/>
          <a:p>
            <a:pPr algn="ctr"/>
            <a:r>
              <a:rPr lang="hu-HU" dirty="0" err="1" smtClean="0"/>
              <a:t>Imaging</a:t>
            </a:r>
            <a:r>
              <a:rPr lang="hu-HU" dirty="0"/>
              <a:t> </a:t>
            </a:r>
            <a:r>
              <a:rPr lang="hu-HU" dirty="0" err="1" smtClean="0"/>
              <a:t>procedures</a:t>
            </a:r>
            <a:r>
              <a:rPr lang="hu-HU" dirty="0" smtClean="0"/>
              <a:t> and </a:t>
            </a:r>
            <a:r>
              <a:rPr lang="hu-HU" dirty="0" err="1" smtClean="0"/>
              <a:t>measurement</a:t>
            </a:r>
            <a:r>
              <a:rPr lang="hu-HU" dirty="0" smtClean="0"/>
              <a:t> </a:t>
            </a:r>
            <a:r>
              <a:rPr lang="hu-HU" dirty="0" err="1" smtClean="0"/>
              <a:t>times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00878" y="1447937"/>
                <a:ext cx="7981121" cy="468781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hu-HU" dirty="0" smtClean="0"/>
                  <a:t>Spatial </a:t>
                </a:r>
                <a:r>
                  <a:rPr lang="hu-HU" dirty="0" err="1" smtClean="0"/>
                  <a:t>information</a:t>
                </a:r>
                <a:r>
                  <a:rPr lang="hu-HU" dirty="0" smtClean="0"/>
                  <a:t> is </a:t>
                </a:r>
                <a:r>
                  <a:rPr lang="hu-HU" dirty="0" err="1" smtClean="0"/>
                  <a:t>coded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into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signal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by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superimposing</a:t>
                </a:r>
                <a:r>
                  <a:rPr lang="hu-HU" dirty="0" smtClean="0"/>
                  <a:t> </a:t>
                </a:r>
                <a:r>
                  <a:rPr lang="hu-HU" b="1" dirty="0" err="1" smtClean="0"/>
                  <a:t>magnetic</a:t>
                </a:r>
                <a:r>
                  <a:rPr lang="hu-HU" b="1" dirty="0" smtClean="0"/>
                  <a:t> </a:t>
                </a:r>
                <a:r>
                  <a:rPr lang="hu-HU" b="1" dirty="0" err="1" smtClean="0"/>
                  <a:t>field</a:t>
                </a:r>
                <a:r>
                  <a:rPr lang="hu-HU" b="1" dirty="0" smtClean="0"/>
                  <a:t> </a:t>
                </a:r>
                <a:r>
                  <a:rPr lang="hu-HU" b="1" dirty="0" err="1" smtClean="0"/>
                  <a:t>gradients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onto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static</a:t>
                </a:r>
                <a:r>
                  <a:rPr lang="hu-HU" dirty="0" smtClean="0"/>
                  <a:t> </a:t>
                </a:r>
                <a:r>
                  <a:rPr lang="hu-HU" b="1" dirty="0" smtClean="0"/>
                  <a:t>B</a:t>
                </a:r>
                <a:r>
                  <a:rPr lang="hu-HU" b="1" baseline="-25000" dirty="0" smtClean="0"/>
                  <a:t>0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both</a:t>
                </a:r>
                <a:r>
                  <a:rPr lang="hu-HU" dirty="0" smtClean="0"/>
                  <a:t> during </a:t>
                </a:r>
                <a:r>
                  <a:rPr lang="hu-HU" dirty="0" err="1" smtClean="0"/>
                  <a:t>excitation</a:t>
                </a:r>
                <a:r>
                  <a:rPr lang="hu-HU" dirty="0" smtClean="0"/>
                  <a:t> and </a:t>
                </a:r>
                <a:r>
                  <a:rPr lang="hu-HU" dirty="0" err="1" smtClean="0"/>
                  <a:t>read</a:t>
                </a:r>
                <a:r>
                  <a:rPr lang="hu-HU" dirty="0"/>
                  <a:t>-</a:t>
                </a:r>
                <a:r>
                  <a:rPr lang="hu-HU" dirty="0" smtClean="0"/>
                  <a:t>out.</a:t>
                </a:r>
                <a:endParaRPr lang="hu-HU" dirty="0"/>
              </a:p>
              <a:p>
                <a:pPr marL="0" indent="0" algn="just">
                  <a:buNone/>
                </a:pPr>
                <a:r>
                  <a:rPr lang="hu-HU" dirty="0" smtClean="0"/>
                  <a:t>The </a:t>
                </a:r>
                <a:r>
                  <a:rPr lang="hu-HU" dirty="0" err="1" smtClean="0"/>
                  <a:t>object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to</a:t>
                </a:r>
                <a:r>
                  <a:rPr lang="hu-HU" dirty="0" smtClean="0"/>
                  <a:t> be image is </a:t>
                </a:r>
                <a:r>
                  <a:rPr lang="hu-HU" dirty="0" err="1" smtClean="0"/>
                  <a:t>virtually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devided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into</a:t>
                </a:r>
                <a:r>
                  <a:rPr lang="hu-HU" dirty="0" smtClean="0"/>
                  <a:t> </a:t>
                </a:r>
                <a:r>
                  <a:rPr lang="hu-HU" b="1" i="1" dirty="0" smtClean="0"/>
                  <a:t>N</a:t>
                </a:r>
                <a:r>
                  <a:rPr lang="hu-HU" b="1" i="1" baseline="30000" dirty="0" smtClean="0"/>
                  <a:t>3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volume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elements</a:t>
                </a:r>
                <a:r>
                  <a:rPr lang="hu-HU" dirty="0" smtClean="0"/>
                  <a:t> (</a:t>
                </a:r>
                <a:r>
                  <a:rPr lang="hu-HU" dirty="0" err="1" smtClean="0"/>
                  <a:t>voxels</a:t>
                </a:r>
                <a:r>
                  <a:rPr lang="hu-HU" dirty="0" smtClean="0"/>
                  <a:t>). </a:t>
                </a:r>
                <a:r>
                  <a:rPr lang="hu-HU" dirty="0" err="1" smtClean="0"/>
                  <a:t>If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voxels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are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measured</a:t>
                </a:r>
                <a:r>
                  <a:rPr lang="hu-HU" dirty="0" smtClean="0"/>
                  <a:t> </a:t>
                </a:r>
                <a:r>
                  <a:rPr lang="hu-HU" b="1" dirty="0" err="1" smtClean="0"/>
                  <a:t>point-by-point</a:t>
                </a:r>
                <a:r>
                  <a:rPr lang="hu-HU" dirty="0" smtClean="0"/>
                  <a:t> (</a:t>
                </a:r>
                <a:r>
                  <a:rPr lang="hu-HU" dirty="0" err="1" smtClean="0"/>
                  <a:t>one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by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one</a:t>
                </a:r>
                <a:r>
                  <a:rPr lang="hu-HU" dirty="0" smtClean="0"/>
                  <a:t>),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time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need</a:t>
                </a:r>
                <a:r>
                  <a:rPr lang="hu-HU" dirty="0" smtClean="0"/>
                  <a:t> is </a:t>
                </a:r>
                <a:r>
                  <a:rPr lang="hu-HU" dirty="0" err="1" smtClean="0"/>
                  <a:t>proportional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to</a:t>
                </a:r>
                <a:r>
                  <a:rPr lang="hu-HU" dirty="0" smtClean="0"/>
                  <a:t> </a:t>
                </a:r>
                <a:r>
                  <a:rPr lang="hu-HU" b="1" i="1" dirty="0" smtClean="0"/>
                  <a:t>N</a:t>
                </a:r>
                <a:r>
                  <a:rPr lang="hu-HU" b="1" i="1" baseline="30000" dirty="0" smtClean="0"/>
                  <a:t>3</a:t>
                </a:r>
                <a:r>
                  <a:rPr lang="hu-HU" dirty="0" smtClean="0"/>
                  <a:t>. </a:t>
                </a:r>
              </a:p>
              <a:p>
                <a:pPr marL="0" indent="0" algn="just">
                  <a:buNone/>
                </a:pPr>
                <a:r>
                  <a:rPr lang="hu-HU" dirty="0" smtClean="0"/>
                  <a:t>It is </a:t>
                </a:r>
                <a:r>
                  <a:rPr lang="hu-HU" dirty="0" err="1" smtClean="0"/>
                  <a:t>also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possible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to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measure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signal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from</a:t>
                </a:r>
                <a:r>
                  <a:rPr lang="hu-HU" dirty="0" smtClean="0"/>
                  <a:t> a </a:t>
                </a:r>
                <a:r>
                  <a:rPr lang="hu-HU" b="1" dirty="0" err="1" smtClean="0"/>
                  <a:t>whole</a:t>
                </a:r>
                <a:r>
                  <a:rPr lang="hu-HU" b="1" dirty="0" smtClean="0"/>
                  <a:t> </a:t>
                </a:r>
                <a:r>
                  <a:rPr lang="hu-HU" b="1" dirty="0" err="1" smtClean="0"/>
                  <a:t>row</a:t>
                </a:r>
                <a:r>
                  <a:rPr lang="hu-HU" b="1" dirty="0" smtClean="0"/>
                  <a:t> </a:t>
                </a:r>
                <a:r>
                  <a:rPr lang="hu-HU" dirty="0" err="1" smtClean="0"/>
                  <a:t>simultaneously</a:t>
                </a:r>
                <a:r>
                  <a:rPr lang="hu-HU" dirty="0" smtClean="0"/>
                  <a:t>. </a:t>
                </a:r>
                <a:r>
                  <a:rPr lang="hu-HU" dirty="0" err="1" smtClean="0"/>
                  <a:t>Then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measurement</a:t>
                </a:r>
                <a:r>
                  <a:rPr lang="hu-HU" dirty="0" smtClean="0"/>
                  <a:t> has </a:t>
                </a:r>
                <a:r>
                  <a:rPr lang="hu-HU" dirty="0" err="1" smtClean="0"/>
                  <a:t>to</a:t>
                </a:r>
                <a:r>
                  <a:rPr lang="hu-HU" dirty="0" smtClean="0"/>
                  <a:t> be </a:t>
                </a:r>
                <a:r>
                  <a:rPr lang="hu-HU" dirty="0" err="1" smtClean="0"/>
                  <a:t>repeated</a:t>
                </a:r>
                <a:r>
                  <a:rPr lang="hu-HU" dirty="0" smtClean="0"/>
                  <a:t> </a:t>
                </a:r>
                <a:r>
                  <a:rPr lang="hu-HU" b="1" i="1" dirty="0" smtClean="0"/>
                  <a:t>N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times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under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different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conditions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to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calculate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contribution</a:t>
                </a:r>
                <a:r>
                  <a:rPr lang="hu-HU" dirty="0" smtClean="0"/>
                  <a:t> of </a:t>
                </a:r>
                <a:r>
                  <a:rPr lang="hu-HU" dirty="0" err="1" smtClean="0"/>
                  <a:t>each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voxels</a:t>
                </a:r>
                <a:r>
                  <a:rPr lang="hu-HU" dirty="0" smtClean="0"/>
                  <a:t>. </a:t>
                </a:r>
                <a:r>
                  <a:rPr lang="hu-HU" b="1" dirty="0" err="1" smtClean="0"/>
                  <a:t>Measurement</a:t>
                </a:r>
                <a:r>
                  <a:rPr lang="hu-HU" b="1" dirty="0" smtClean="0"/>
                  <a:t> </a:t>
                </a:r>
                <a:r>
                  <a:rPr lang="hu-HU" b="1" dirty="0" err="1" smtClean="0"/>
                  <a:t>time</a:t>
                </a:r>
                <a:r>
                  <a:rPr lang="hu-HU" b="1" dirty="0" smtClean="0"/>
                  <a:t> </a:t>
                </a:r>
                <a:r>
                  <a:rPr lang="hu-HU" dirty="0" err="1" smtClean="0"/>
                  <a:t>thus</a:t>
                </a:r>
                <a:r>
                  <a:rPr lang="hu-HU" dirty="0" smtClean="0"/>
                  <a:t> </a:t>
                </a:r>
                <a:r>
                  <a:rPr lang="hu-HU" b="1" dirty="0" err="1" smtClean="0"/>
                  <a:t>remain</a:t>
                </a:r>
                <a:r>
                  <a:rPr lang="hu-HU" b="1" dirty="0" smtClean="0"/>
                  <a:t> </a:t>
                </a:r>
                <a:r>
                  <a:rPr lang="hu-HU" b="1" dirty="0" err="1" smtClean="0"/>
                  <a:t>the</a:t>
                </a:r>
                <a:r>
                  <a:rPr lang="hu-HU" b="1" dirty="0" smtClean="0"/>
                  <a:t> </a:t>
                </a:r>
                <a:r>
                  <a:rPr lang="hu-HU" b="1" dirty="0" err="1" smtClean="0"/>
                  <a:t>same</a:t>
                </a:r>
                <a:r>
                  <a:rPr lang="hu-HU" b="1" dirty="0" smtClean="0"/>
                  <a:t> </a:t>
                </a:r>
                <a:r>
                  <a:rPr lang="hu-HU" dirty="0" err="1" smtClean="0"/>
                  <a:t>but</a:t>
                </a:r>
                <a:r>
                  <a:rPr lang="hu-HU" dirty="0" smtClean="0"/>
                  <a:t> </a:t>
                </a:r>
                <a:r>
                  <a:rPr lang="hu-HU" b="1" dirty="0" err="1" smtClean="0"/>
                  <a:t>signal-to</a:t>
                </a:r>
                <a:r>
                  <a:rPr lang="hu-HU" b="1" dirty="0" err="1"/>
                  <a:t>-</a:t>
                </a:r>
                <a:r>
                  <a:rPr lang="hu-HU" b="1" dirty="0" err="1" smtClean="0"/>
                  <a:t>noise</a:t>
                </a:r>
                <a:r>
                  <a:rPr lang="hu-HU" b="1" dirty="0" smtClean="0"/>
                  <a:t> ratio </a:t>
                </a:r>
                <a:r>
                  <a:rPr lang="hu-HU" dirty="0" smtClean="0"/>
                  <a:t>is </a:t>
                </a:r>
                <a:r>
                  <a:rPr lang="hu-HU" dirty="0" err="1" smtClean="0"/>
                  <a:t>improved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by</a:t>
                </a:r>
                <a:r>
                  <a:rPr lang="hu-HU" dirty="0" smtClean="0"/>
                  <a:t> a </a:t>
                </a:r>
                <a:r>
                  <a:rPr lang="hu-HU" dirty="0" err="1" smtClean="0"/>
                  <a:t>factor</a:t>
                </a:r>
                <a:r>
                  <a:rPr lang="hu-HU" dirty="0" smtClean="0"/>
                  <a:t>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rad>
                  </m:oMath>
                </a14:m>
                <a:r>
                  <a:rPr lang="hu-HU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hu-HU" dirty="0" err="1" smtClean="0"/>
                  <a:t>This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concept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can</a:t>
                </a:r>
                <a:r>
                  <a:rPr lang="hu-HU" dirty="0" smtClean="0"/>
                  <a:t> be </a:t>
                </a:r>
                <a:r>
                  <a:rPr lang="hu-HU" dirty="0" err="1" smtClean="0"/>
                  <a:t>extended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to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scanning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surfaces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or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volumes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simultaneously</a:t>
                </a:r>
                <a:r>
                  <a:rPr lang="hu-HU" dirty="0" smtClean="0"/>
                  <a:t>.</a:t>
                </a: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878" y="1447937"/>
                <a:ext cx="7981121" cy="4687819"/>
              </a:xfrm>
              <a:blipFill>
                <a:blip r:embed="rId2"/>
                <a:stretch>
                  <a:fillRect l="-1375" t="-3381" r="-13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5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9</a:t>
            </a:fld>
            <a:endParaRPr lang="hu-HU"/>
          </a:p>
        </p:txBody>
      </p:sp>
      <p:pic>
        <p:nvPicPr>
          <p:cNvPr id="1026" name="Picture 2" descr="Képtalálat a következőre: „stop watch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173" y="1828800"/>
            <a:ext cx="2924714" cy="35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3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736</Words>
  <Application>Microsoft Office PowerPoint</Application>
  <PresentationFormat>Szélesvásznú</PresentationFormat>
  <Paragraphs>99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Office-téma</vt:lpstr>
      <vt:lpstr>Modern imaging techniques in biology</vt:lpstr>
      <vt:lpstr>MRI thematics</vt:lpstr>
      <vt:lpstr>Pulse method for determining T2</vt:lpstr>
      <vt:lpstr>Spin echo</vt:lpstr>
      <vt:lpstr>Effect of molecular diffusion on the spin echo</vt:lpstr>
      <vt:lpstr>Pulse method for  determining T1</vt:lpstr>
      <vt:lpstr>Magnetic resonance  spectroscopy</vt:lpstr>
      <vt:lpstr>Fine splitting of magnetic resonance lines</vt:lpstr>
      <vt:lpstr>Imaging procedures and measurement times</vt:lpstr>
      <vt:lpstr>Planar scanning is faster</vt:lpstr>
      <vt:lpstr>PowerPoint-bemutató</vt:lpstr>
      <vt:lpstr>90° pulse selective excitation of a slice</vt:lpstr>
      <vt:lpstr>How to excite a slice with finite thickness?</vt:lpstr>
      <vt:lpstr>Selective slice excitation wave form</vt:lpstr>
      <vt:lpstr>Resulting excitation  of the slice</vt:lpstr>
      <vt:lpstr>Realigning spins in the slice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imaging techniques in biology</dc:title>
  <dc:creator>Balint</dc:creator>
  <cp:lastModifiedBy>balint</cp:lastModifiedBy>
  <cp:revision>292</cp:revision>
  <dcterms:created xsi:type="dcterms:W3CDTF">2017-09-11T08:21:36Z</dcterms:created>
  <dcterms:modified xsi:type="dcterms:W3CDTF">2017-10-07T18:35:21Z</dcterms:modified>
</cp:coreProperties>
</file>